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3" r:id="rId2"/>
    <p:sldId id="257" r:id="rId3"/>
    <p:sldId id="258" r:id="rId4"/>
    <p:sldId id="259" r:id="rId5"/>
    <p:sldId id="260" r:id="rId6"/>
    <p:sldId id="261" r:id="rId7"/>
    <p:sldId id="262" r:id="rId8"/>
    <p:sldId id="269" r:id="rId9"/>
    <p:sldId id="264" r:id="rId10"/>
    <p:sldId id="271" r:id="rId11"/>
    <p:sldId id="265" r:id="rId12"/>
    <p:sldId id="266" r:id="rId13"/>
    <p:sldId id="267" r:id="rId14"/>
    <p:sldId id="270" r:id="rId15"/>
  </p:sldIdLst>
  <p:sldSz cx="18288000" cy="10287000"/>
  <p:notesSz cx="6858000" cy="9144000"/>
  <p:embeddedFontLst>
    <p:embeddedFont>
      <p:font typeface="Agrandir Bold" panose="020B0604020202020204" charset="0"/>
      <p:regular r:id="rId16"/>
    </p:embeddedFont>
    <p:embeddedFont>
      <p:font typeface="Agrandir Medium" panose="020B0604020202020204" charset="0"/>
      <p:regular r:id="rId17"/>
    </p:embeddedFont>
    <p:embeddedFont>
      <p:font typeface="Montserrat" panose="00000500000000000000" pitchFamily="2" charset="0"/>
      <p:regular r:id="rId18"/>
    </p:embeddedFont>
    <p:embeddedFont>
      <p:font typeface="Montserrat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4" name="Picture 3">
            <a:extLst>
              <a:ext uri="{FF2B5EF4-FFF2-40B4-BE49-F238E27FC236}">
                <a16:creationId xmlns:a16="http://schemas.microsoft.com/office/drawing/2014/main" id="{C0D5EBF7-52DA-E1F2-EC51-4EB2F74D2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AF9E6-20D5-6282-9315-95F6A07087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F89F53-2FBA-5CC6-9419-A6718916096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4" name="Picture 3">
            <a:extLst>
              <a:ext uri="{FF2B5EF4-FFF2-40B4-BE49-F238E27FC236}">
                <a16:creationId xmlns:a16="http://schemas.microsoft.com/office/drawing/2014/main" id="{6539F774-8936-14C9-2BF7-391AF7B728A9}"/>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12737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1100138" y="439745"/>
            <a:ext cx="16159162" cy="1067565"/>
          </a:xfrm>
          <a:prstGeom prst="rect">
            <a:avLst/>
          </a:prstGeom>
        </p:spPr>
        <p:txBody>
          <a:bodyPr lIns="0" tIns="0" rIns="0" bIns="0" rtlCol="0" anchor="t">
            <a:spAutoFit/>
          </a:bodyPr>
          <a:lstStyle/>
          <a:p>
            <a:pPr algn="ctr">
              <a:lnSpc>
                <a:spcPts val="6804"/>
              </a:lnSpc>
            </a:pPr>
            <a:r>
              <a:rPr lang="en-US" sz="6300" b="1" spc="-333">
                <a:solidFill>
                  <a:srgbClr val="000000"/>
                </a:solidFill>
                <a:latin typeface="Agrandir Bold"/>
                <a:ea typeface="Agrandir Bold"/>
                <a:cs typeface="Agrandir Bold"/>
                <a:sym typeface="Agrandir Bold"/>
              </a:rPr>
              <a:t>FINDINGS</a:t>
            </a:r>
          </a:p>
        </p:txBody>
      </p:sp>
      <p:grpSp>
        <p:nvGrpSpPr>
          <p:cNvPr id="4" name="Group 4"/>
          <p:cNvGrpSpPr/>
          <p:nvPr/>
        </p:nvGrpSpPr>
        <p:grpSpPr>
          <a:xfrm>
            <a:off x="1028700" y="1985368"/>
            <a:ext cx="7920266" cy="3166678"/>
            <a:chOff x="0" y="0"/>
            <a:chExt cx="2263664" cy="905057"/>
          </a:xfrm>
        </p:grpSpPr>
        <p:sp>
          <p:nvSpPr>
            <p:cNvPr id="5" name="Freeform 5"/>
            <p:cNvSpPr/>
            <p:nvPr/>
          </p:nvSpPr>
          <p:spPr>
            <a:xfrm>
              <a:off x="0" y="0"/>
              <a:ext cx="2263664" cy="905057"/>
            </a:xfrm>
            <a:custGeom>
              <a:avLst/>
              <a:gdLst/>
              <a:ahLst/>
              <a:cxnLst/>
              <a:rect l="l" t="t" r="r" b="b"/>
              <a:pathLst>
                <a:path w="2263664" h="905057">
                  <a:moveTo>
                    <a:pt x="23460" y="0"/>
                  </a:moveTo>
                  <a:lnTo>
                    <a:pt x="2240205" y="0"/>
                  </a:lnTo>
                  <a:cubicBezTo>
                    <a:pt x="2246427" y="0"/>
                    <a:pt x="2252394" y="2472"/>
                    <a:pt x="2256793" y="6871"/>
                  </a:cubicBezTo>
                  <a:cubicBezTo>
                    <a:pt x="2261193" y="11271"/>
                    <a:pt x="2263664" y="17238"/>
                    <a:pt x="2263664" y="23460"/>
                  </a:cubicBezTo>
                  <a:lnTo>
                    <a:pt x="2263664" y="881598"/>
                  </a:lnTo>
                  <a:cubicBezTo>
                    <a:pt x="2263664" y="887820"/>
                    <a:pt x="2261193" y="893787"/>
                    <a:pt x="2256793" y="898186"/>
                  </a:cubicBezTo>
                  <a:cubicBezTo>
                    <a:pt x="2252394" y="902586"/>
                    <a:pt x="2246427" y="905057"/>
                    <a:pt x="2240205" y="905057"/>
                  </a:cubicBezTo>
                  <a:lnTo>
                    <a:pt x="23460" y="905057"/>
                  </a:lnTo>
                  <a:cubicBezTo>
                    <a:pt x="17238" y="905057"/>
                    <a:pt x="11271" y="902586"/>
                    <a:pt x="6871" y="898186"/>
                  </a:cubicBezTo>
                  <a:cubicBezTo>
                    <a:pt x="2472" y="893787"/>
                    <a:pt x="0" y="887820"/>
                    <a:pt x="0" y="881598"/>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id="6" name="TextBox 6"/>
            <p:cNvSpPr txBox="1"/>
            <p:nvPr/>
          </p:nvSpPr>
          <p:spPr>
            <a:xfrm>
              <a:off x="0" y="9525"/>
              <a:ext cx="2263664" cy="895532"/>
            </a:xfrm>
            <a:prstGeom prst="rect">
              <a:avLst/>
            </a:prstGeom>
          </p:spPr>
          <p:txBody>
            <a:bodyPr lIns="50800" tIns="50800" rIns="50800" bIns="50800" rtlCol="0" anchor="ctr"/>
            <a:lstStyle/>
            <a:p>
              <a:pPr algn="ctr">
                <a:lnSpc>
                  <a:spcPts val="2879"/>
                </a:lnSpc>
              </a:pPr>
              <a:endParaRPr/>
            </a:p>
          </p:txBody>
        </p:sp>
      </p:grpSp>
      <p:grpSp>
        <p:nvGrpSpPr>
          <p:cNvPr id="7" name="Group 7"/>
          <p:cNvGrpSpPr/>
          <p:nvPr/>
        </p:nvGrpSpPr>
        <p:grpSpPr>
          <a:xfrm>
            <a:off x="9267596" y="1985368"/>
            <a:ext cx="7920266" cy="3166678"/>
            <a:chOff x="0" y="0"/>
            <a:chExt cx="2263664" cy="905057"/>
          </a:xfrm>
        </p:grpSpPr>
        <p:sp>
          <p:nvSpPr>
            <p:cNvPr id="8" name="Freeform 8"/>
            <p:cNvSpPr/>
            <p:nvPr/>
          </p:nvSpPr>
          <p:spPr>
            <a:xfrm>
              <a:off x="0" y="0"/>
              <a:ext cx="2263664" cy="905057"/>
            </a:xfrm>
            <a:custGeom>
              <a:avLst/>
              <a:gdLst/>
              <a:ahLst/>
              <a:cxnLst/>
              <a:rect l="l" t="t" r="r" b="b"/>
              <a:pathLst>
                <a:path w="2263664" h="905057">
                  <a:moveTo>
                    <a:pt x="23460" y="0"/>
                  </a:moveTo>
                  <a:lnTo>
                    <a:pt x="2240205" y="0"/>
                  </a:lnTo>
                  <a:cubicBezTo>
                    <a:pt x="2246427" y="0"/>
                    <a:pt x="2252394" y="2472"/>
                    <a:pt x="2256793" y="6871"/>
                  </a:cubicBezTo>
                  <a:cubicBezTo>
                    <a:pt x="2261193" y="11271"/>
                    <a:pt x="2263664" y="17238"/>
                    <a:pt x="2263664" y="23460"/>
                  </a:cubicBezTo>
                  <a:lnTo>
                    <a:pt x="2263664" y="881598"/>
                  </a:lnTo>
                  <a:cubicBezTo>
                    <a:pt x="2263664" y="887820"/>
                    <a:pt x="2261193" y="893787"/>
                    <a:pt x="2256793" y="898186"/>
                  </a:cubicBezTo>
                  <a:cubicBezTo>
                    <a:pt x="2252394" y="902586"/>
                    <a:pt x="2246427" y="905057"/>
                    <a:pt x="2240205" y="905057"/>
                  </a:cubicBezTo>
                  <a:lnTo>
                    <a:pt x="23460" y="905057"/>
                  </a:lnTo>
                  <a:cubicBezTo>
                    <a:pt x="17238" y="905057"/>
                    <a:pt x="11271" y="902586"/>
                    <a:pt x="6871" y="898186"/>
                  </a:cubicBezTo>
                  <a:cubicBezTo>
                    <a:pt x="2472" y="893787"/>
                    <a:pt x="0" y="887820"/>
                    <a:pt x="0" y="881598"/>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id="9" name="TextBox 9"/>
            <p:cNvSpPr txBox="1"/>
            <p:nvPr/>
          </p:nvSpPr>
          <p:spPr>
            <a:xfrm>
              <a:off x="0" y="9525"/>
              <a:ext cx="2263664" cy="895532"/>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1028700" y="5543239"/>
            <a:ext cx="7920266" cy="2991887"/>
            <a:chOff x="0" y="0"/>
            <a:chExt cx="2263664" cy="855101"/>
          </a:xfrm>
        </p:grpSpPr>
        <p:sp>
          <p:nvSpPr>
            <p:cNvPr id="11" name="Freeform 11"/>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83C6A2"/>
            </a:solidFill>
            <a:ln w="19050" cap="rnd">
              <a:solidFill>
                <a:srgbClr val="3A3937"/>
              </a:solidFill>
              <a:prstDash val="solid"/>
              <a:round/>
            </a:ln>
          </p:spPr>
        </p:sp>
        <p:sp>
          <p:nvSpPr>
            <p:cNvPr id="12" name="TextBox 12"/>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9267596" y="5519098"/>
            <a:ext cx="7920266" cy="2991887"/>
            <a:chOff x="0" y="0"/>
            <a:chExt cx="2263664" cy="855101"/>
          </a:xfrm>
        </p:grpSpPr>
        <p:sp>
          <p:nvSpPr>
            <p:cNvPr id="14" name="Freeform 1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id="15" name="TextBox 15"/>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sp>
        <p:nvSpPr>
          <p:cNvPr id="16" name="TextBox 16"/>
          <p:cNvSpPr txBox="1"/>
          <p:nvPr/>
        </p:nvSpPr>
        <p:spPr>
          <a:xfrm>
            <a:off x="1724130" y="2924942"/>
            <a:ext cx="6672281" cy="2602103"/>
          </a:xfrm>
          <a:prstGeom prst="rect">
            <a:avLst/>
          </a:prstGeom>
        </p:spPr>
        <p:txBody>
          <a:bodyPr lIns="0" tIns="0" rIns="0" bIns="0" rtlCol="0" anchor="t">
            <a:spAutoFit/>
          </a:bodyPr>
          <a:lstStyle/>
          <a:p>
            <a:pPr algn="ctr">
              <a:lnSpc>
                <a:spcPts val="3496"/>
              </a:lnSpc>
              <a:spcBef>
                <a:spcPct val="0"/>
              </a:spcBef>
            </a:pPr>
            <a:r>
              <a:rPr lang="en-US" sz="2300" spc="-71">
                <a:solidFill>
                  <a:srgbClr val="000000"/>
                </a:solidFill>
                <a:latin typeface="Montserrat"/>
                <a:ea typeface="Montserrat"/>
                <a:cs typeface="Montserrat"/>
                <a:sym typeface="Montserrat"/>
              </a:rPr>
              <a:t>P</a:t>
            </a:r>
            <a:r>
              <a:rPr lang="en-US" sz="2300" u="none" strike="noStrike" spc="-71">
                <a:solidFill>
                  <a:srgbClr val="000000"/>
                </a:solidFill>
                <a:latin typeface="Montserrat"/>
                <a:ea typeface="Montserrat"/>
                <a:cs typeface="Montserrat"/>
                <a:sym typeface="Montserrat"/>
              </a:rPr>
              <a:t>opulation rose from 2.7B (1960) to 6.6B (2020).GDP surged from $1T to $72T in the same period, showing strong growth post-1990.Clear upward trend between increasing population and rising GDP over the decades.</a:t>
            </a:r>
          </a:p>
          <a:p>
            <a:pPr marL="0" lvl="0" indent="0" algn="ctr">
              <a:lnSpc>
                <a:spcPts val="3496"/>
              </a:lnSpc>
              <a:spcBef>
                <a:spcPct val="0"/>
              </a:spcBef>
            </a:pPr>
            <a:endParaRPr lang="en-US" sz="2300" u="none" strike="noStrike" spc="-71">
              <a:solidFill>
                <a:srgbClr val="000000"/>
              </a:solidFill>
              <a:latin typeface="Montserrat"/>
              <a:ea typeface="Montserrat"/>
              <a:cs typeface="Montserrat"/>
              <a:sym typeface="Montserrat"/>
            </a:endParaRPr>
          </a:p>
        </p:txBody>
      </p:sp>
      <p:sp>
        <p:nvSpPr>
          <p:cNvPr id="17" name="TextBox 17"/>
          <p:cNvSpPr txBox="1"/>
          <p:nvPr/>
        </p:nvSpPr>
        <p:spPr>
          <a:xfrm>
            <a:off x="1511783" y="2192313"/>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b="1">
                <a:solidFill>
                  <a:srgbClr val="000000"/>
                </a:solidFill>
                <a:latin typeface="Agrandir Medium"/>
                <a:ea typeface="Agrandir Medium"/>
                <a:cs typeface="Agrandir Medium"/>
                <a:sym typeface="Agrandir Medium"/>
              </a:rPr>
              <a:t>Global Growth Trend</a:t>
            </a:r>
          </a:p>
        </p:txBody>
      </p:sp>
      <p:sp>
        <p:nvSpPr>
          <p:cNvPr id="18" name="TextBox 18"/>
          <p:cNvSpPr txBox="1"/>
          <p:nvPr/>
        </p:nvSpPr>
        <p:spPr>
          <a:xfrm>
            <a:off x="9891589" y="3098220"/>
            <a:ext cx="6672281" cy="1725803"/>
          </a:xfrm>
          <a:prstGeom prst="rect">
            <a:avLst/>
          </a:prstGeom>
        </p:spPr>
        <p:txBody>
          <a:bodyPr lIns="0" tIns="0" rIns="0" bIns="0" rtlCol="0" anchor="t">
            <a:spAutoFit/>
          </a:bodyPr>
          <a:lstStyle/>
          <a:p>
            <a:pPr marL="0" lvl="0" indent="0" algn="ctr">
              <a:lnSpc>
                <a:spcPts val="3496"/>
              </a:lnSpc>
              <a:spcBef>
                <a:spcPct val="0"/>
              </a:spcBef>
            </a:pPr>
            <a:r>
              <a:rPr lang="en-US" sz="2300" u="none" strike="noStrike" spc="-71">
                <a:solidFill>
                  <a:srgbClr val="000000"/>
                </a:solidFill>
                <a:latin typeface="Montserrat"/>
                <a:ea typeface="Montserrat"/>
                <a:cs typeface="Montserrat"/>
                <a:sym typeface="Montserrat"/>
              </a:rPr>
              <a:t>Lower-middle income countries hold the largest population share at 38.12%, followed by upper-middle (36.31%), high-income (19.86%), and low-income (5.71%).</a:t>
            </a:r>
          </a:p>
        </p:txBody>
      </p:sp>
      <p:sp>
        <p:nvSpPr>
          <p:cNvPr id="19" name="TextBox 19"/>
          <p:cNvSpPr txBox="1"/>
          <p:nvPr/>
        </p:nvSpPr>
        <p:spPr>
          <a:xfrm>
            <a:off x="9679242" y="2192313"/>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b="1">
                <a:solidFill>
                  <a:srgbClr val="000000"/>
                </a:solidFill>
                <a:latin typeface="Agrandir Medium"/>
                <a:ea typeface="Agrandir Medium"/>
                <a:cs typeface="Agrandir Medium"/>
                <a:sym typeface="Agrandir Medium"/>
              </a:rPr>
              <a:t>Income Group Distribution</a:t>
            </a:r>
          </a:p>
        </p:txBody>
      </p:sp>
      <p:sp>
        <p:nvSpPr>
          <p:cNvPr id="20" name="TextBox 20"/>
          <p:cNvSpPr txBox="1"/>
          <p:nvPr/>
        </p:nvSpPr>
        <p:spPr>
          <a:xfrm>
            <a:off x="9891589" y="6653060"/>
            <a:ext cx="6672281" cy="2163953"/>
          </a:xfrm>
          <a:prstGeom prst="rect">
            <a:avLst/>
          </a:prstGeom>
        </p:spPr>
        <p:txBody>
          <a:bodyPr lIns="0" tIns="0" rIns="0" bIns="0" rtlCol="0" anchor="t">
            <a:spAutoFit/>
          </a:bodyPr>
          <a:lstStyle/>
          <a:p>
            <a:pPr algn="ctr">
              <a:lnSpc>
                <a:spcPts val="3496"/>
              </a:lnSpc>
              <a:spcBef>
                <a:spcPct val="0"/>
              </a:spcBef>
            </a:pPr>
            <a:r>
              <a:rPr lang="en-US" sz="2300" spc="-71">
                <a:solidFill>
                  <a:srgbClr val="000000"/>
                </a:solidFill>
                <a:latin typeface="Montserrat"/>
                <a:ea typeface="Montserrat"/>
                <a:cs typeface="Montserrat"/>
                <a:sym typeface="Montserrat"/>
              </a:rPr>
              <a:t>Libe</a:t>
            </a:r>
            <a:r>
              <a:rPr lang="en-US" sz="2300" u="none" strike="noStrike" spc="-71">
                <a:solidFill>
                  <a:srgbClr val="000000"/>
                </a:solidFill>
                <a:latin typeface="Montserrat"/>
                <a:ea typeface="Montserrat"/>
                <a:cs typeface="Montserrat"/>
                <a:sym typeface="Montserrat"/>
              </a:rPr>
              <a:t>ria: Highest in agriculture (avg. 0.77), lowest in industry (0.18), low in services (0.05).Followed by: Somalia, Guinea-Bissau, Central African Republic, Sierra Leone</a:t>
            </a:r>
          </a:p>
          <a:p>
            <a:pPr marL="0" lvl="0" indent="0" algn="ctr">
              <a:lnSpc>
                <a:spcPts val="3496"/>
              </a:lnSpc>
              <a:spcBef>
                <a:spcPct val="0"/>
              </a:spcBef>
            </a:pPr>
            <a:endParaRPr lang="en-US" sz="2300" u="none" strike="noStrike" spc="-71">
              <a:solidFill>
                <a:srgbClr val="000000"/>
              </a:solidFill>
              <a:latin typeface="Montserrat"/>
              <a:ea typeface="Montserrat"/>
              <a:cs typeface="Montserrat"/>
              <a:sym typeface="Montserrat"/>
            </a:endParaRPr>
          </a:p>
        </p:txBody>
      </p:sp>
      <p:sp>
        <p:nvSpPr>
          <p:cNvPr id="21" name="TextBox 21"/>
          <p:cNvSpPr txBox="1"/>
          <p:nvPr/>
        </p:nvSpPr>
        <p:spPr>
          <a:xfrm>
            <a:off x="9267596" y="5571145"/>
            <a:ext cx="7920266" cy="1148589"/>
          </a:xfrm>
          <a:prstGeom prst="rect">
            <a:avLst/>
          </a:prstGeom>
        </p:spPr>
        <p:txBody>
          <a:bodyPr lIns="0" tIns="0" rIns="0" bIns="0" rtlCol="0" anchor="t">
            <a:spAutoFit/>
          </a:bodyPr>
          <a:lstStyle/>
          <a:p>
            <a:pPr algn="ctr">
              <a:lnSpc>
                <a:spcPts val="4066"/>
              </a:lnSpc>
              <a:spcBef>
                <a:spcPct val="0"/>
              </a:spcBef>
            </a:pPr>
            <a:r>
              <a:rPr lang="en-US" sz="3800" b="1">
                <a:solidFill>
                  <a:srgbClr val="000000"/>
                </a:solidFill>
                <a:latin typeface="Agrandir Medium"/>
                <a:ea typeface="Agrandir Medium"/>
                <a:cs typeface="Agrandir Medium"/>
                <a:sym typeface="Agrandir Medium"/>
              </a:rPr>
              <a:t>Top Countries by Sector Contribution</a:t>
            </a:r>
          </a:p>
        </p:txBody>
      </p:sp>
      <p:sp>
        <p:nvSpPr>
          <p:cNvPr id="22" name="TextBox 22"/>
          <p:cNvSpPr txBox="1"/>
          <p:nvPr/>
        </p:nvSpPr>
        <p:spPr>
          <a:xfrm>
            <a:off x="1724130" y="6769487"/>
            <a:ext cx="6672281" cy="1287653"/>
          </a:xfrm>
          <a:prstGeom prst="rect">
            <a:avLst/>
          </a:prstGeom>
        </p:spPr>
        <p:txBody>
          <a:bodyPr lIns="0" tIns="0" rIns="0" bIns="0" rtlCol="0" anchor="t">
            <a:spAutoFit/>
          </a:bodyPr>
          <a:lstStyle/>
          <a:p>
            <a:pPr marL="0" lvl="0" indent="0" algn="ctr">
              <a:lnSpc>
                <a:spcPts val="3496"/>
              </a:lnSpc>
              <a:spcBef>
                <a:spcPct val="0"/>
              </a:spcBef>
            </a:pPr>
            <a:r>
              <a:rPr lang="en-US" sz="2300" spc="-71">
                <a:solidFill>
                  <a:srgbClr val="000000"/>
                </a:solidFill>
                <a:latin typeface="Montserrat"/>
                <a:ea typeface="Montserrat"/>
                <a:cs typeface="Montserrat"/>
                <a:sym typeface="Montserrat"/>
              </a:rPr>
              <a:t>USA</a:t>
            </a:r>
            <a:r>
              <a:rPr lang="en-US" sz="2300" u="none" strike="noStrike" spc="-71">
                <a:solidFill>
                  <a:srgbClr val="000000"/>
                </a:solidFill>
                <a:latin typeface="Montserrat"/>
                <a:ea typeface="Montserrat"/>
                <a:cs typeface="Montserrat"/>
                <a:sym typeface="Montserrat"/>
              </a:rPr>
              <a:t> leads with $386T, followed by Japan ($152T), China ($102T), Germany ($89T), and France ($66T).</a:t>
            </a:r>
          </a:p>
        </p:txBody>
      </p:sp>
      <p:sp>
        <p:nvSpPr>
          <p:cNvPr id="23" name="TextBox 23"/>
          <p:cNvSpPr txBox="1"/>
          <p:nvPr/>
        </p:nvSpPr>
        <p:spPr>
          <a:xfrm>
            <a:off x="1511783" y="5725673"/>
            <a:ext cx="7096975" cy="634239"/>
          </a:xfrm>
          <a:prstGeom prst="rect">
            <a:avLst/>
          </a:prstGeom>
        </p:spPr>
        <p:txBody>
          <a:bodyPr lIns="0" tIns="0" rIns="0" bIns="0" rtlCol="0" anchor="t">
            <a:spAutoFit/>
          </a:bodyPr>
          <a:lstStyle/>
          <a:p>
            <a:pPr algn="ctr">
              <a:lnSpc>
                <a:spcPts val="4066"/>
              </a:lnSpc>
              <a:spcBef>
                <a:spcPct val="0"/>
              </a:spcBef>
            </a:pPr>
            <a:r>
              <a:rPr lang="en-US" sz="3800" b="1">
                <a:solidFill>
                  <a:srgbClr val="000000"/>
                </a:solidFill>
                <a:latin typeface="Agrandir Medium"/>
                <a:ea typeface="Agrandir Medium"/>
                <a:cs typeface="Agrandir Medium"/>
                <a:sym typeface="Agrandir Medium"/>
              </a:rPr>
              <a:t>Top Economies by GDP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TextBox 3"/>
          <p:cNvSpPr txBox="1"/>
          <p:nvPr/>
        </p:nvSpPr>
        <p:spPr>
          <a:xfrm>
            <a:off x="1100138" y="94892"/>
            <a:ext cx="16159162" cy="1067565"/>
          </a:xfrm>
          <a:prstGeom prst="rect">
            <a:avLst/>
          </a:prstGeom>
        </p:spPr>
        <p:txBody>
          <a:bodyPr lIns="0" tIns="0" rIns="0" bIns="0" rtlCol="0" anchor="t">
            <a:spAutoFit/>
          </a:bodyPr>
          <a:lstStyle/>
          <a:p>
            <a:pPr algn="ctr">
              <a:lnSpc>
                <a:spcPts val="6804"/>
              </a:lnSpc>
            </a:pPr>
            <a:r>
              <a:rPr lang="en-US" sz="6300" b="1" spc="-333">
                <a:solidFill>
                  <a:srgbClr val="000000"/>
                </a:solidFill>
                <a:latin typeface="Agrandir Bold"/>
                <a:ea typeface="Agrandir Bold"/>
                <a:cs typeface="Agrandir Bold"/>
                <a:sym typeface="Agrandir Bold"/>
              </a:rPr>
              <a:t>INSIGHTS</a:t>
            </a:r>
          </a:p>
        </p:txBody>
      </p:sp>
      <p:grpSp>
        <p:nvGrpSpPr>
          <p:cNvPr id="4" name="Group 4"/>
          <p:cNvGrpSpPr/>
          <p:nvPr/>
        </p:nvGrpSpPr>
        <p:grpSpPr>
          <a:xfrm>
            <a:off x="1028700" y="1372006"/>
            <a:ext cx="7920266" cy="2774042"/>
            <a:chOff x="0" y="0"/>
            <a:chExt cx="2263664" cy="792839"/>
          </a:xfrm>
        </p:grpSpPr>
        <p:sp>
          <p:nvSpPr>
            <p:cNvPr id="5" name="Freeform 5"/>
            <p:cNvSpPr/>
            <p:nvPr/>
          </p:nvSpPr>
          <p:spPr>
            <a:xfrm>
              <a:off x="0" y="0"/>
              <a:ext cx="2263664" cy="792839"/>
            </a:xfrm>
            <a:custGeom>
              <a:avLst/>
              <a:gdLst/>
              <a:ahLst/>
              <a:cxnLst/>
              <a:rect l="l" t="t" r="r" b="b"/>
              <a:pathLst>
                <a:path w="2263664" h="792839">
                  <a:moveTo>
                    <a:pt x="23460" y="0"/>
                  </a:moveTo>
                  <a:lnTo>
                    <a:pt x="2240205" y="0"/>
                  </a:lnTo>
                  <a:cubicBezTo>
                    <a:pt x="2246427" y="0"/>
                    <a:pt x="2252394" y="2472"/>
                    <a:pt x="2256793" y="6871"/>
                  </a:cubicBezTo>
                  <a:cubicBezTo>
                    <a:pt x="2261193" y="11271"/>
                    <a:pt x="2263664" y="17238"/>
                    <a:pt x="2263664" y="23460"/>
                  </a:cubicBezTo>
                  <a:lnTo>
                    <a:pt x="2263664" y="769380"/>
                  </a:lnTo>
                  <a:cubicBezTo>
                    <a:pt x="2263664" y="775602"/>
                    <a:pt x="2261193" y="781569"/>
                    <a:pt x="2256793" y="785968"/>
                  </a:cubicBezTo>
                  <a:cubicBezTo>
                    <a:pt x="2252394" y="790368"/>
                    <a:pt x="2246427" y="792839"/>
                    <a:pt x="2240205" y="792839"/>
                  </a:cubicBezTo>
                  <a:lnTo>
                    <a:pt x="23460" y="792839"/>
                  </a:lnTo>
                  <a:cubicBezTo>
                    <a:pt x="17238" y="792839"/>
                    <a:pt x="11271" y="790368"/>
                    <a:pt x="6871" y="785968"/>
                  </a:cubicBezTo>
                  <a:cubicBezTo>
                    <a:pt x="2472" y="781569"/>
                    <a:pt x="0" y="775602"/>
                    <a:pt x="0" y="769380"/>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id="6" name="TextBox 6"/>
            <p:cNvSpPr txBox="1"/>
            <p:nvPr/>
          </p:nvSpPr>
          <p:spPr>
            <a:xfrm>
              <a:off x="0" y="9525"/>
              <a:ext cx="2263664" cy="783314"/>
            </a:xfrm>
            <a:prstGeom prst="rect">
              <a:avLst/>
            </a:prstGeom>
          </p:spPr>
          <p:txBody>
            <a:bodyPr lIns="50800" tIns="50800" rIns="50800" bIns="50800" rtlCol="0" anchor="ctr"/>
            <a:lstStyle/>
            <a:p>
              <a:pPr algn="ctr">
                <a:lnSpc>
                  <a:spcPts val="2879"/>
                </a:lnSpc>
              </a:pPr>
              <a:endParaRPr/>
            </a:p>
          </p:txBody>
        </p:sp>
      </p:grpSp>
      <p:sp>
        <p:nvSpPr>
          <p:cNvPr id="7" name="TextBox 7"/>
          <p:cNvSpPr txBox="1"/>
          <p:nvPr/>
        </p:nvSpPr>
        <p:spPr>
          <a:xfrm>
            <a:off x="1936477" y="2188187"/>
            <a:ext cx="6672281" cy="1725803"/>
          </a:xfrm>
          <a:prstGeom prst="rect">
            <a:avLst/>
          </a:prstGeom>
        </p:spPr>
        <p:txBody>
          <a:bodyPr lIns="0" tIns="0" rIns="0" bIns="0" rtlCol="0" anchor="t">
            <a:spAutoFit/>
          </a:bodyPr>
          <a:lstStyle/>
          <a:p>
            <a:pPr algn="ctr">
              <a:lnSpc>
                <a:spcPts val="3496"/>
              </a:lnSpc>
              <a:spcBef>
                <a:spcPct val="0"/>
              </a:spcBef>
            </a:pPr>
            <a:r>
              <a:rPr lang="en-US" sz="2300" spc="-71">
                <a:solidFill>
                  <a:srgbClr val="000000"/>
                </a:solidFill>
                <a:latin typeface="Montserrat"/>
                <a:ea typeface="Montserrat"/>
                <a:cs typeface="Montserrat"/>
                <a:sym typeface="Montserrat"/>
              </a:rPr>
              <a:t>Des</a:t>
            </a:r>
            <a:r>
              <a:rPr lang="en-US" sz="2300" u="none" strike="noStrike" spc="-71">
                <a:solidFill>
                  <a:srgbClr val="000000"/>
                </a:solidFill>
                <a:latin typeface="Montserrat"/>
                <a:ea typeface="Montserrat"/>
                <a:cs typeface="Montserrat"/>
                <a:sym typeface="Montserrat"/>
              </a:rPr>
              <a:t>pite a very low GDP ($0.58B) and population, Tuvalu falls under the upper-middle-income group, indicating relatively high income per capita.</a:t>
            </a:r>
          </a:p>
        </p:txBody>
      </p:sp>
      <p:sp>
        <p:nvSpPr>
          <p:cNvPr id="8" name="TextBox 8"/>
          <p:cNvSpPr txBox="1"/>
          <p:nvPr/>
        </p:nvSpPr>
        <p:spPr>
          <a:xfrm>
            <a:off x="1511783" y="1430123"/>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b="1">
                <a:solidFill>
                  <a:srgbClr val="000000"/>
                </a:solidFill>
                <a:latin typeface="Agrandir Medium"/>
                <a:ea typeface="Agrandir Medium"/>
                <a:cs typeface="Agrandir Medium"/>
                <a:sym typeface="Agrandir Medium"/>
              </a:rPr>
              <a:t>Tuvalu’s Economic Standing</a:t>
            </a:r>
          </a:p>
        </p:txBody>
      </p:sp>
      <p:grpSp>
        <p:nvGrpSpPr>
          <p:cNvPr id="9" name="Group 9"/>
          <p:cNvGrpSpPr/>
          <p:nvPr/>
        </p:nvGrpSpPr>
        <p:grpSpPr>
          <a:xfrm>
            <a:off x="9339034" y="1372006"/>
            <a:ext cx="7920266" cy="2774042"/>
            <a:chOff x="0" y="0"/>
            <a:chExt cx="2263664" cy="792839"/>
          </a:xfrm>
        </p:grpSpPr>
        <p:sp>
          <p:nvSpPr>
            <p:cNvPr id="10" name="Freeform 10"/>
            <p:cNvSpPr/>
            <p:nvPr/>
          </p:nvSpPr>
          <p:spPr>
            <a:xfrm>
              <a:off x="0" y="0"/>
              <a:ext cx="2263664" cy="792839"/>
            </a:xfrm>
            <a:custGeom>
              <a:avLst/>
              <a:gdLst/>
              <a:ahLst/>
              <a:cxnLst/>
              <a:rect l="l" t="t" r="r" b="b"/>
              <a:pathLst>
                <a:path w="2263664" h="792839">
                  <a:moveTo>
                    <a:pt x="23460" y="0"/>
                  </a:moveTo>
                  <a:lnTo>
                    <a:pt x="2240205" y="0"/>
                  </a:lnTo>
                  <a:cubicBezTo>
                    <a:pt x="2246427" y="0"/>
                    <a:pt x="2252394" y="2472"/>
                    <a:pt x="2256793" y="6871"/>
                  </a:cubicBezTo>
                  <a:cubicBezTo>
                    <a:pt x="2261193" y="11271"/>
                    <a:pt x="2263664" y="17238"/>
                    <a:pt x="2263664" y="23460"/>
                  </a:cubicBezTo>
                  <a:lnTo>
                    <a:pt x="2263664" y="769380"/>
                  </a:lnTo>
                  <a:cubicBezTo>
                    <a:pt x="2263664" y="775602"/>
                    <a:pt x="2261193" y="781569"/>
                    <a:pt x="2256793" y="785968"/>
                  </a:cubicBezTo>
                  <a:cubicBezTo>
                    <a:pt x="2252394" y="790368"/>
                    <a:pt x="2246427" y="792839"/>
                    <a:pt x="2240205" y="792839"/>
                  </a:cubicBezTo>
                  <a:lnTo>
                    <a:pt x="23460" y="792839"/>
                  </a:lnTo>
                  <a:cubicBezTo>
                    <a:pt x="17238" y="792839"/>
                    <a:pt x="11271" y="790368"/>
                    <a:pt x="6871" y="785968"/>
                  </a:cubicBezTo>
                  <a:cubicBezTo>
                    <a:pt x="2472" y="781569"/>
                    <a:pt x="0" y="775602"/>
                    <a:pt x="0" y="769380"/>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id="11" name="TextBox 11"/>
            <p:cNvSpPr txBox="1"/>
            <p:nvPr/>
          </p:nvSpPr>
          <p:spPr>
            <a:xfrm>
              <a:off x="0" y="9525"/>
              <a:ext cx="2263664" cy="783314"/>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1028700" y="4336548"/>
            <a:ext cx="7920266" cy="2774042"/>
            <a:chOff x="0" y="0"/>
            <a:chExt cx="2263664" cy="792839"/>
          </a:xfrm>
        </p:grpSpPr>
        <p:sp>
          <p:nvSpPr>
            <p:cNvPr id="13" name="Freeform 13"/>
            <p:cNvSpPr/>
            <p:nvPr/>
          </p:nvSpPr>
          <p:spPr>
            <a:xfrm>
              <a:off x="0" y="0"/>
              <a:ext cx="2263664" cy="792839"/>
            </a:xfrm>
            <a:custGeom>
              <a:avLst/>
              <a:gdLst/>
              <a:ahLst/>
              <a:cxnLst/>
              <a:rect l="l" t="t" r="r" b="b"/>
              <a:pathLst>
                <a:path w="2263664" h="792839">
                  <a:moveTo>
                    <a:pt x="23460" y="0"/>
                  </a:moveTo>
                  <a:lnTo>
                    <a:pt x="2240205" y="0"/>
                  </a:lnTo>
                  <a:cubicBezTo>
                    <a:pt x="2246427" y="0"/>
                    <a:pt x="2252394" y="2472"/>
                    <a:pt x="2256793" y="6871"/>
                  </a:cubicBezTo>
                  <a:cubicBezTo>
                    <a:pt x="2261193" y="11271"/>
                    <a:pt x="2263664" y="17238"/>
                    <a:pt x="2263664" y="23460"/>
                  </a:cubicBezTo>
                  <a:lnTo>
                    <a:pt x="2263664" y="769380"/>
                  </a:lnTo>
                  <a:cubicBezTo>
                    <a:pt x="2263664" y="775602"/>
                    <a:pt x="2261193" y="781569"/>
                    <a:pt x="2256793" y="785968"/>
                  </a:cubicBezTo>
                  <a:cubicBezTo>
                    <a:pt x="2252394" y="790368"/>
                    <a:pt x="2246427" y="792839"/>
                    <a:pt x="2240205" y="792839"/>
                  </a:cubicBezTo>
                  <a:lnTo>
                    <a:pt x="23460" y="792839"/>
                  </a:lnTo>
                  <a:cubicBezTo>
                    <a:pt x="17238" y="792839"/>
                    <a:pt x="11271" y="790368"/>
                    <a:pt x="6871" y="785968"/>
                  </a:cubicBezTo>
                  <a:cubicBezTo>
                    <a:pt x="2472" y="781569"/>
                    <a:pt x="0" y="775602"/>
                    <a:pt x="0" y="769380"/>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id="14" name="TextBox 14"/>
            <p:cNvSpPr txBox="1"/>
            <p:nvPr/>
          </p:nvSpPr>
          <p:spPr>
            <a:xfrm>
              <a:off x="0" y="9525"/>
              <a:ext cx="2263664" cy="783314"/>
            </a:xfrm>
            <a:prstGeom prst="rect">
              <a:avLst/>
            </a:prstGeom>
          </p:spPr>
          <p:txBody>
            <a:bodyPr lIns="50800" tIns="50800" rIns="50800" bIns="50800" rtlCol="0" anchor="ctr"/>
            <a:lstStyle/>
            <a:p>
              <a:pPr algn="ctr">
                <a:lnSpc>
                  <a:spcPts val="2879"/>
                </a:lnSpc>
              </a:pPr>
              <a:endParaRPr/>
            </a:p>
          </p:txBody>
        </p:sp>
      </p:grpSp>
      <p:grpSp>
        <p:nvGrpSpPr>
          <p:cNvPr id="15" name="Group 15"/>
          <p:cNvGrpSpPr/>
          <p:nvPr/>
        </p:nvGrpSpPr>
        <p:grpSpPr>
          <a:xfrm>
            <a:off x="9339034" y="4336548"/>
            <a:ext cx="7920266" cy="2774042"/>
            <a:chOff x="0" y="0"/>
            <a:chExt cx="2263664" cy="792839"/>
          </a:xfrm>
        </p:grpSpPr>
        <p:sp>
          <p:nvSpPr>
            <p:cNvPr id="16" name="Freeform 16"/>
            <p:cNvSpPr/>
            <p:nvPr/>
          </p:nvSpPr>
          <p:spPr>
            <a:xfrm>
              <a:off x="0" y="0"/>
              <a:ext cx="2263664" cy="792839"/>
            </a:xfrm>
            <a:custGeom>
              <a:avLst/>
              <a:gdLst/>
              <a:ahLst/>
              <a:cxnLst/>
              <a:rect l="l" t="t" r="r" b="b"/>
              <a:pathLst>
                <a:path w="2263664" h="792839">
                  <a:moveTo>
                    <a:pt x="23460" y="0"/>
                  </a:moveTo>
                  <a:lnTo>
                    <a:pt x="2240205" y="0"/>
                  </a:lnTo>
                  <a:cubicBezTo>
                    <a:pt x="2246427" y="0"/>
                    <a:pt x="2252394" y="2472"/>
                    <a:pt x="2256793" y="6871"/>
                  </a:cubicBezTo>
                  <a:cubicBezTo>
                    <a:pt x="2261193" y="11271"/>
                    <a:pt x="2263664" y="17238"/>
                    <a:pt x="2263664" y="23460"/>
                  </a:cubicBezTo>
                  <a:lnTo>
                    <a:pt x="2263664" y="769380"/>
                  </a:lnTo>
                  <a:cubicBezTo>
                    <a:pt x="2263664" y="775602"/>
                    <a:pt x="2261193" y="781569"/>
                    <a:pt x="2256793" y="785968"/>
                  </a:cubicBezTo>
                  <a:cubicBezTo>
                    <a:pt x="2252394" y="790368"/>
                    <a:pt x="2246427" y="792839"/>
                    <a:pt x="2240205" y="792839"/>
                  </a:cubicBezTo>
                  <a:lnTo>
                    <a:pt x="23460" y="792839"/>
                  </a:lnTo>
                  <a:cubicBezTo>
                    <a:pt x="17238" y="792839"/>
                    <a:pt x="11271" y="790368"/>
                    <a:pt x="6871" y="785968"/>
                  </a:cubicBezTo>
                  <a:cubicBezTo>
                    <a:pt x="2472" y="781569"/>
                    <a:pt x="0" y="775602"/>
                    <a:pt x="0" y="769380"/>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id="17" name="TextBox 17"/>
            <p:cNvSpPr txBox="1"/>
            <p:nvPr/>
          </p:nvSpPr>
          <p:spPr>
            <a:xfrm>
              <a:off x="0" y="9525"/>
              <a:ext cx="2263664" cy="783314"/>
            </a:xfrm>
            <a:prstGeom prst="rect">
              <a:avLst/>
            </a:prstGeom>
          </p:spPr>
          <p:txBody>
            <a:bodyPr lIns="50800" tIns="50800" rIns="50800" bIns="50800" rtlCol="0" anchor="ctr"/>
            <a:lstStyle/>
            <a:p>
              <a:pPr algn="ctr">
                <a:lnSpc>
                  <a:spcPts val="2879"/>
                </a:lnSpc>
              </a:pPr>
              <a:endParaRPr/>
            </a:p>
          </p:txBody>
        </p:sp>
      </p:grpSp>
      <p:grpSp>
        <p:nvGrpSpPr>
          <p:cNvPr id="18" name="Group 18"/>
          <p:cNvGrpSpPr/>
          <p:nvPr/>
        </p:nvGrpSpPr>
        <p:grpSpPr>
          <a:xfrm>
            <a:off x="5378901" y="7301090"/>
            <a:ext cx="7920266" cy="2774042"/>
            <a:chOff x="0" y="0"/>
            <a:chExt cx="2263664" cy="792839"/>
          </a:xfrm>
        </p:grpSpPr>
        <p:sp>
          <p:nvSpPr>
            <p:cNvPr id="19" name="Freeform 19"/>
            <p:cNvSpPr/>
            <p:nvPr/>
          </p:nvSpPr>
          <p:spPr>
            <a:xfrm>
              <a:off x="0" y="0"/>
              <a:ext cx="2263664" cy="792839"/>
            </a:xfrm>
            <a:custGeom>
              <a:avLst/>
              <a:gdLst/>
              <a:ahLst/>
              <a:cxnLst/>
              <a:rect l="l" t="t" r="r" b="b"/>
              <a:pathLst>
                <a:path w="2263664" h="792839">
                  <a:moveTo>
                    <a:pt x="23460" y="0"/>
                  </a:moveTo>
                  <a:lnTo>
                    <a:pt x="2240205" y="0"/>
                  </a:lnTo>
                  <a:cubicBezTo>
                    <a:pt x="2246427" y="0"/>
                    <a:pt x="2252394" y="2472"/>
                    <a:pt x="2256793" y="6871"/>
                  </a:cubicBezTo>
                  <a:cubicBezTo>
                    <a:pt x="2261193" y="11271"/>
                    <a:pt x="2263664" y="17238"/>
                    <a:pt x="2263664" y="23460"/>
                  </a:cubicBezTo>
                  <a:lnTo>
                    <a:pt x="2263664" y="769380"/>
                  </a:lnTo>
                  <a:cubicBezTo>
                    <a:pt x="2263664" y="775602"/>
                    <a:pt x="2261193" y="781569"/>
                    <a:pt x="2256793" y="785968"/>
                  </a:cubicBezTo>
                  <a:cubicBezTo>
                    <a:pt x="2252394" y="790368"/>
                    <a:pt x="2246427" y="792839"/>
                    <a:pt x="2240205" y="792839"/>
                  </a:cubicBezTo>
                  <a:lnTo>
                    <a:pt x="23460" y="792839"/>
                  </a:lnTo>
                  <a:cubicBezTo>
                    <a:pt x="17238" y="792839"/>
                    <a:pt x="11271" y="790368"/>
                    <a:pt x="6871" y="785968"/>
                  </a:cubicBezTo>
                  <a:cubicBezTo>
                    <a:pt x="2472" y="781569"/>
                    <a:pt x="0" y="775602"/>
                    <a:pt x="0" y="769380"/>
                  </a:cubicBezTo>
                  <a:lnTo>
                    <a:pt x="0" y="23460"/>
                  </a:lnTo>
                  <a:cubicBezTo>
                    <a:pt x="0" y="17238"/>
                    <a:pt x="2472" y="11271"/>
                    <a:pt x="6871" y="6871"/>
                  </a:cubicBezTo>
                  <a:cubicBezTo>
                    <a:pt x="11271" y="2472"/>
                    <a:pt x="17238" y="0"/>
                    <a:pt x="23460" y="0"/>
                  </a:cubicBezTo>
                  <a:close/>
                </a:path>
              </a:pathLst>
            </a:custGeom>
            <a:solidFill>
              <a:srgbClr val="AADBC0"/>
            </a:solidFill>
            <a:ln w="19050" cap="rnd">
              <a:solidFill>
                <a:srgbClr val="3A3937"/>
              </a:solidFill>
              <a:prstDash val="solid"/>
              <a:round/>
            </a:ln>
          </p:spPr>
        </p:sp>
        <p:sp>
          <p:nvSpPr>
            <p:cNvPr id="20" name="TextBox 20"/>
            <p:cNvSpPr txBox="1"/>
            <p:nvPr/>
          </p:nvSpPr>
          <p:spPr>
            <a:xfrm>
              <a:off x="0" y="9525"/>
              <a:ext cx="2263664" cy="783314"/>
            </a:xfrm>
            <a:prstGeom prst="rect">
              <a:avLst/>
            </a:prstGeom>
          </p:spPr>
          <p:txBody>
            <a:bodyPr lIns="50800" tIns="50800" rIns="50800" bIns="50800" rtlCol="0" anchor="ctr"/>
            <a:lstStyle/>
            <a:p>
              <a:pPr algn="ctr">
                <a:lnSpc>
                  <a:spcPts val="2879"/>
                </a:lnSpc>
              </a:pPr>
              <a:endParaRPr/>
            </a:p>
          </p:txBody>
        </p:sp>
      </p:grpSp>
      <p:sp>
        <p:nvSpPr>
          <p:cNvPr id="21" name="TextBox 21"/>
          <p:cNvSpPr txBox="1"/>
          <p:nvPr/>
        </p:nvSpPr>
        <p:spPr>
          <a:xfrm>
            <a:off x="9750679" y="1430123"/>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b="1">
                <a:solidFill>
                  <a:srgbClr val="000000"/>
                </a:solidFill>
                <a:latin typeface="Agrandir Medium"/>
                <a:ea typeface="Agrandir Medium"/>
                <a:cs typeface="Agrandir Medium"/>
                <a:sym typeface="Agrandir Medium"/>
              </a:rPr>
              <a:t>U.S. Dominance in GDP</a:t>
            </a:r>
          </a:p>
        </p:txBody>
      </p:sp>
      <p:sp>
        <p:nvSpPr>
          <p:cNvPr id="22" name="TextBox 22"/>
          <p:cNvSpPr txBox="1"/>
          <p:nvPr/>
        </p:nvSpPr>
        <p:spPr>
          <a:xfrm>
            <a:off x="1511783" y="4432282"/>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b="1">
                <a:solidFill>
                  <a:srgbClr val="000000"/>
                </a:solidFill>
                <a:latin typeface="Agrandir Medium"/>
                <a:ea typeface="Agrandir Medium"/>
                <a:cs typeface="Agrandir Medium"/>
                <a:sym typeface="Agrandir Medium"/>
              </a:rPr>
              <a:t>Income Group Extremes</a:t>
            </a:r>
          </a:p>
        </p:txBody>
      </p:sp>
      <p:sp>
        <p:nvSpPr>
          <p:cNvPr id="23" name="TextBox 23"/>
          <p:cNvSpPr txBox="1"/>
          <p:nvPr/>
        </p:nvSpPr>
        <p:spPr>
          <a:xfrm>
            <a:off x="9750679" y="4432282"/>
            <a:ext cx="7096975" cy="1148588"/>
          </a:xfrm>
          <a:prstGeom prst="rect">
            <a:avLst/>
          </a:prstGeom>
        </p:spPr>
        <p:txBody>
          <a:bodyPr lIns="0" tIns="0" rIns="0" bIns="0" rtlCol="0" anchor="t">
            <a:spAutoFit/>
          </a:bodyPr>
          <a:lstStyle/>
          <a:p>
            <a:pPr marL="0" lvl="0" indent="0" algn="ctr">
              <a:lnSpc>
                <a:spcPts val="4066"/>
              </a:lnSpc>
              <a:spcBef>
                <a:spcPct val="0"/>
              </a:spcBef>
            </a:pPr>
            <a:r>
              <a:rPr lang="en-US" sz="3800" b="1">
                <a:solidFill>
                  <a:srgbClr val="000000"/>
                </a:solidFill>
                <a:latin typeface="Agrandir Medium"/>
                <a:ea typeface="Agrandir Medium"/>
                <a:cs typeface="Agrandir Medium"/>
                <a:sym typeface="Agrandir Medium"/>
              </a:rPr>
              <a:t>Birth, Death &amp; Infant Mortality Rates</a:t>
            </a:r>
          </a:p>
        </p:txBody>
      </p:sp>
      <p:sp>
        <p:nvSpPr>
          <p:cNvPr id="24" name="TextBox 24"/>
          <p:cNvSpPr txBox="1"/>
          <p:nvPr/>
        </p:nvSpPr>
        <p:spPr>
          <a:xfrm>
            <a:off x="5631231" y="7472540"/>
            <a:ext cx="7096975" cy="634239"/>
          </a:xfrm>
          <a:prstGeom prst="rect">
            <a:avLst/>
          </a:prstGeom>
        </p:spPr>
        <p:txBody>
          <a:bodyPr lIns="0" tIns="0" rIns="0" bIns="0" rtlCol="0" anchor="t">
            <a:spAutoFit/>
          </a:bodyPr>
          <a:lstStyle/>
          <a:p>
            <a:pPr marL="0" lvl="0" indent="0" algn="ctr">
              <a:lnSpc>
                <a:spcPts val="4066"/>
              </a:lnSpc>
              <a:spcBef>
                <a:spcPct val="0"/>
              </a:spcBef>
            </a:pPr>
            <a:r>
              <a:rPr lang="en-US" sz="3800" b="1">
                <a:solidFill>
                  <a:srgbClr val="000000"/>
                </a:solidFill>
                <a:latin typeface="Agrandir Medium"/>
                <a:ea typeface="Agrandir Medium"/>
                <a:cs typeface="Agrandir Medium"/>
                <a:sym typeface="Agrandir Medium"/>
              </a:rPr>
              <a:t>GDP per Capita Extremes</a:t>
            </a:r>
          </a:p>
        </p:txBody>
      </p:sp>
      <p:sp>
        <p:nvSpPr>
          <p:cNvPr id="25" name="TextBox 25"/>
          <p:cNvSpPr txBox="1"/>
          <p:nvPr/>
        </p:nvSpPr>
        <p:spPr>
          <a:xfrm>
            <a:off x="9963026" y="2188187"/>
            <a:ext cx="6672281" cy="1725803"/>
          </a:xfrm>
          <a:prstGeom prst="rect">
            <a:avLst/>
          </a:prstGeom>
        </p:spPr>
        <p:txBody>
          <a:bodyPr lIns="0" tIns="0" rIns="0" bIns="0" rtlCol="0" anchor="t">
            <a:spAutoFit/>
          </a:bodyPr>
          <a:lstStyle/>
          <a:p>
            <a:pPr algn="ctr">
              <a:lnSpc>
                <a:spcPts val="3496"/>
              </a:lnSpc>
              <a:spcBef>
                <a:spcPct val="0"/>
              </a:spcBef>
            </a:pPr>
            <a:r>
              <a:rPr lang="en-US" sz="2300" spc="-71">
                <a:solidFill>
                  <a:srgbClr val="000000"/>
                </a:solidFill>
                <a:latin typeface="Montserrat"/>
                <a:ea typeface="Montserrat"/>
                <a:cs typeface="Montserrat"/>
                <a:sym typeface="Montserrat"/>
              </a:rPr>
              <a:t>The Un</a:t>
            </a:r>
            <a:r>
              <a:rPr lang="en-US" sz="2300" u="none" strike="noStrike" spc="-71">
                <a:solidFill>
                  <a:srgbClr val="000000"/>
                </a:solidFill>
                <a:latin typeface="Montserrat"/>
                <a:ea typeface="Montserrat"/>
                <a:cs typeface="Montserrat"/>
                <a:sym typeface="Montserrat"/>
              </a:rPr>
              <a:t>ited States leads globally with a GDP of $386T, supported by strong population and economic growth. Most of its population falls under the high-income group.</a:t>
            </a:r>
          </a:p>
        </p:txBody>
      </p:sp>
      <p:sp>
        <p:nvSpPr>
          <p:cNvPr id="26" name="TextBox 26"/>
          <p:cNvSpPr txBox="1"/>
          <p:nvPr/>
        </p:nvSpPr>
        <p:spPr>
          <a:xfrm>
            <a:off x="1689783" y="5267325"/>
            <a:ext cx="6672281" cy="1287653"/>
          </a:xfrm>
          <a:prstGeom prst="rect">
            <a:avLst/>
          </a:prstGeom>
        </p:spPr>
        <p:txBody>
          <a:bodyPr lIns="0" tIns="0" rIns="0" bIns="0" rtlCol="0" anchor="t">
            <a:spAutoFit/>
          </a:bodyPr>
          <a:lstStyle/>
          <a:p>
            <a:pPr algn="ctr">
              <a:lnSpc>
                <a:spcPts val="3496"/>
              </a:lnSpc>
              <a:spcBef>
                <a:spcPct val="0"/>
              </a:spcBef>
            </a:pPr>
            <a:r>
              <a:rPr lang="en-US" sz="2300" spc="-71">
                <a:solidFill>
                  <a:srgbClr val="000000"/>
                </a:solidFill>
                <a:latin typeface="Montserrat"/>
                <a:ea typeface="Montserrat"/>
                <a:cs typeface="Montserrat"/>
                <a:sym typeface="Montserrat"/>
              </a:rPr>
              <a:t>Ethio</a:t>
            </a:r>
            <a:r>
              <a:rPr lang="en-US" sz="2300" u="none" strike="noStrike" spc="-71">
                <a:solidFill>
                  <a:srgbClr val="000000"/>
                </a:solidFill>
                <a:latin typeface="Montserrat"/>
                <a:ea typeface="Montserrat"/>
                <a:cs typeface="Montserrat"/>
                <a:sym typeface="Montserrat"/>
              </a:rPr>
              <a:t>pia ranks highest among low-income countries with a GDP of $0.67T, while Guinea-Bissau is the lowest in that group.</a:t>
            </a:r>
          </a:p>
        </p:txBody>
      </p:sp>
      <p:sp>
        <p:nvSpPr>
          <p:cNvPr id="27" name="TextBox 27"/>
          <p:cNvSpPr txBox="1"/>
          <p:nvPr/>
        </p:nvSpPr>
        <p:spPr>
          <a:xfrm>
            <a:off x="9458297" y="5453238"/>
            <a:ext cx="7681741" cy="1287653"/>
          </a:xfrm>
          <a:prstGeom prst="rect">
            <a:avLst/>
          </a:prstGeom>
        </p:spPr>
        <p:txBody>
          <a:bodyPr lIns="0" tIns="0" rIns="0" bIns="0" rtlCol="0" anchor="t">
            <a:spAutoFit/>
          </a:bodyPr>
          <a:lstStyle/>
          <a:p>
            <a:pPr algn="ctr">
              <a:lnSpc>
                <a:spcPts val="3496"/>
              </a:lnSpc>
              <a:spcBef>
                <a:spcPct val="0"/>
              </a:spcBef>
            </a:pPr>
            <a:r>
              <a:rPr lang="en-US" sz="2300" spc="-71">
                <a:solidFill>
                  <a:srgbClr val="000000"/>
                </a:solidFill>
                <a:latin typeface="Montserrat"/>
                <a:ea typeface="Montserrat"/>
                <a:cs typeface="Montserrat"/>
                <a:sym typeface="Montserrat"/>
              </a:rPr>
              <a:t>Niger has </a:t>
            </a:r>
            <a:r>
              <a:rPr lang="en-US" sz="2300" u="none" strike="noStrike" spc="-71">
                <a:solidFill>
                  <a:srgbClr val="000000"/>
                </a:solidFill>
                <a:latin typeface="Montserrat"/>
                <a:ea typeface="Montserrat"/>
                <a:cs typeface="Montserrat"/>
                <a:sym typeface="Montserrat"/>
              </a:rPr>
              <a:t>the highest birth rate (50.73) with a balanced infant mortality and death rate (12.17) — indicating high birth but stable survival challenges.</a:t>
            </a:r>
          </a:p>
        </p:txBody>
      </p:sp>
      <p:sp>
        <p:nvSpPr>
          <p:cNvPr id="28" name="TextBox 28"/>
          <p:cNvSpPr txBox="1"/>
          <p:nvPr/>
        </p:nvSpPr>
        <p:spPr>
          <a:xfrm>
            <a:off x="5793487" y="8040105"/>
            <a:ext cx="7091093" cy="1725803"/>
          </a:xfrm>
          <a:prstGeom prst="rect">
            <a:avLst/>
          </a:prstGeom>
        </p:spPr>
        <p:txBody>
          <a:bodyPr lIns="0" tIns="0" rIns="0" bIns="0" rtlCol="0" anchor="t">
            <a:spAutoFit/>
          </a:bodyPr>
          <a:lstStyle/>
          <a:p>
            <a:pPr algn="ctr">
              <a:lnSpc>
                <a:spcPts val="3496"/>
              </a:lnSpc>
              <a:spcBef>
                <a:spcPct val="0"/>
              </a:spcBef>
            </a:pPr>
            <a:r>
              <a:rPr lang="en-US" sz="2300" spc="-71">
                <a:solidFill>
                  <a:srgbClr val="000000"/>
                </a:solidFill>
                <a:latin typeface="Montserrat"/>
                <a:ea typeface="Montserrat"/>
                <a:cs typeface="Montserrat"/>
                <a:sym typeface="Montserrat"/>
              </a:rPr>
              <a:t>Somal</a:t>
            </a:r>
            <a:r>
              <a:rPr lang="en-US" sz="2300" u="none" strike="noStrike" spc="-71">
                <a:solidFill>
                  <a:srgbClr val="000000"/>
                </a:solidFill>
                <a:latin typeface="Montserrat"/>
                <a:ea typeface="Montserrat"/>
                <a:cs typeface="Montserrat"/>
                <a:sym typeface="Montserrat"/>
              </a:rPr>
              <a:t>ia and Sierra Leone have the lowest GDP per capita (~$500). In contrast, Luxembourg leads with $55,100, showing vast global inequality.</a:t>
            </a:r>
          </a:p>
          <a:p>
            <a:pPr algn="ctr">
              <a:lnSpc>
                <a:spcPts val="3496"/>
              </a:lnSpc>
              <a:spcBef>
                <a:spcPct val="0"/>
              </a:spcBef>
            </a:pPr>
            <a:endParaRPr lang="en-US" sz="2300" u="none" strike="noStrike" spc="-71">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11889922" y="2730408"/>
            <a:ext cx="5037372" cy="4826183"/>
          </a:xfrm>
          <a:custGeom>
            <a:avLst/>
            <a:gdLst/>
            <a:ahLst/>
            <a:cxnLst/>
            <a:rect l="l" t="t" r="r" b="b"/>
            <a:pathLst>
              <a:path w="5037372" h="4826183">
                <a:moveTo>
                  <a:pt x="0" y="0"/>
                </a:moveTo>
                <a:lnTo>
                  <a:pt x="5037372" y="0"/>
                </a:lnTo>
                <a:lnTo>
                  <a:pt x="5037372" y="4826184"/>
                </a:lnTo>
                <a:lnTo>
                  <a:pt x="0" y="482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0" name="Picture 9">
            <a:extLst>
              <a:ext uri="{FF2B5EF4-FFF2-40B4-BE49-F238E27FC236}">
                <a16:creationId xmlns:a16="http://schemas.microsoft.com/office/drawing/2014/main" id="{3B6ECB8C-69EE-8AEA-ECB2-BF8DA7C2D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A4CE-4720-B94A-D4C2-FF98CD64D0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D79B40-F109-392D-65E4-6C67921A3CB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4" name="Picture 3">
            <a:extLst>
              <a:ext uri="{FF2B5EF4-FFF2-40B4-BE49-F238E27FC236}">
                <a16:creationId xmlns:a16="http://schemas.microsoft.com/office/drawing/2014/main" id="{C7A51EDB-CA36-41AF-252E-6BC71D071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2906301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028700" y="885825"/>
            <a:ext cx="12378768" cy="2884932"/>
          </a:xfrm>
          <a:prstGeom prst="rect">
            <a:avLst/>
          </a:prstGeom>
        </p:spPr>
        <p:txBody>
          <a:bodyPr lIns="0" tIns="0" rIns="0" bIns="0" rtlCol="0" anchor="t">
            <a:spAutoFit/>
          </a:bodyPr>
          <a:lstStyle/>
          <a:p>
            <a:pPr marL="0" lvl="0" indent="0" algn="l">
              <a:lnSpc>
                <a:spcPts val="7119"/>
              </a:lnSpc>
            </a:pPr>
            <a:r>
              <a:rPr lang="en-US" sz="6300" b="1" spc="-220">
                <a:solidFill>
                  <a:srgbClr val="FFFFFF"/>
                </a:solidFill>
                <a:latin typeface="Agrandir Medium"/>
                <a:ea typeface="Agrandir Medium"/>
                <a:cs typeface="Agrandir Medium"/>
                <a:sym typeface="Agrandir Medium"/>
              </a:rPr>
              <a:t>INTRODUCTION TO  GLOBAL ECONOMIC &amp; DEMOGRAPHIC TRENDS ANALYSIS</a:t>
            </a:r>
          </a:p>
        </p:txBody>
      </p:sp>
      <p:sp>
        <p:nvSpPr>
          <p:cNvPr id="4" name="TextBox 4"/>
          <p:cNvSpPr txBox="1"/>
          <p:nvPr/>
        </p:nvSpPr>
        <p:spPr>
          <a:xfrm>
            <a:off x="1028700" y="4605597"/>
            <a:ext cx="10444940" cy="4601027"/>
          </a:xfrm>
          <a:prstGeom prst="rect">
            <a:avLst/>
          </a:prstGeom>
        </p:spPr>
        <p:txBody>
          <a:bodyPr lIns="0" tIns="0" rIns="0" bIns="0" rtlCol="0" anchor="t">
            <a:spAutoFit/>
          </a:bodyPr>
          <a:lstStyle/>
          <a:p>
            <a:pPr marL="0" lvl="0" indent="0" algn="l">
              <a:lnSpc>
                <a:spcPts val="3342"/>
              </a:lnSpc>
              <a:spcBef>
                <a:spcPct val="0"/>
              </a:spcBef>
            </a:pPr>
            <a:r>
              <a:rPr lang="en-US" sz="2476" spc="148">
                <a:solidFill>
                  <a:srgbClr val="FFFFFF"/>
                </a:solidFill>
                <a:latin typeface="Montserrat"/>
                <a:ea typeface="Montserrat"/>
                <a:cs typeface="Montserrat"/>
                <a:sym typeface="Montserrat"/>
              </a:rPr>
              <a:t>Th</a:t>
            </a:r>
            <a:r>
              <a:rPr lang="en-US" sz="2476" u="none" spc="148">
                <a:solidFill>
                  <a:srgbClr val="FFFFFF"/>
                </a:solidFill>
                <a:latin typeface="Montserrat"/>
                <a:ea typeface="Montserrat"/>
                <a:cs typeface="Montserrat"/>
                <a:sym typeface="Montserrat"/>
              </a:rPr>
              <a:t>e dataset represents the world population and GDP from 1960 to 2016. It is provided in three formats: SQL, Excel, and CSV. The SQL file contains details such as country name, country code, population, GDP per capita, infant mortality, death rate, birth rate, phones per 1000 people, literacy rate, sector contributions (agriculture, industry, service), population density, arable land percentage, other land percentage, and climate. The Excel and CSV files include population and GDP data from 1960 to 2016. The Excel file contains data for 256 countries, while the SQL file contains data for 225 countries.</a:t>
            </a:r>
          </a:p>
        </p:txBody>
      </p:sp>
      <p:sp>
        <p:nvSpPr>
          <p:cNvPr id="5" name="Freeform 5"/>
          <p:cNvSpPr/>
          <p:nvPr/>
        </p:nvSpPr>
        <p:spPr>
          <a:xfrm>
            <a:off x="11877640" y="1949434"/>
            <a:ext cx="5595699" cy="6373878"/>
          </a:xfrm>
          <a:custGeom>
            <a:avLst/>
            <a:gdLst/>
            <a:ahLst/>
            <a:cxnLst/>
            <a:rect l="l" t="t" r="r" b="b"/>
            <a:pathLst>
              <a:path w="5595699" h="6373878">
                <a:moveTo>
                  <a:pt x="0" y="0"/>
                </a:moveTo>
                <a:lnTo>
                  <a:pt x="5595699" y="0"/>
                </a:lnTo>
                <a:lnTo>
                  <a:pt x="5595699" y="6373879"/>
                </a:lnTo>
                <a:lnTo>
                  <a:pt x="0" y="6373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620338" y="-908500"/>
            <a:ext cx="8064289" cy="12103999"/>
          </a:xfrm>
          <a:custGeom>
            <a:avLst/>
            <a:gdLst/>
            <a:ahLst/>
            <a:cxnLst/>
            <a:rect l="l" t="t" r="r" b="b"/>
            <a:pathLst>
              <a:path w="8064289" h="12103999">
                <a:moveTo>
                  <a:pt x="0" y="0"/>
                </a:moveTo>
                <a:lnTo>
                  <a:pt x="8064289" y="0"/>
                </a:lnTo>
                <a:lnTo>
                  <a:pt x="8064289" y="12104000"/>
                </a:lnTo>
                <a:lnTo>
                  <a:pt x="0" y="12104000"/>
                </a:lnTo>
                <a:lnTo>
                  <a:pt x="0" y="0"/>
                </a:lnTo>
                <a:close/>
              </a:path>
            </a:pathLst>
          </a:custGeom>
          <a:blipFill>
            <a:blip r:embed="rId3"/>
            <a:stretch>
              <a:fillRect l="-62535" r="-62535"/>
            </a:stretch>
          </a:blipFill>
        </p:spPr>
      </p:sp>
      <p:sp>
        <p:nvSpPr>
          <p:cNvPr id="4" name="TextBox 4"/>
          <p:cNvSpPr txBox="1"/>
          <p:nvPr/>
        </p:nvSpPr>
        <p:spPr>
          <a:xfrm>
            <a:off x="1409700" y="2205477"/>
            <a:ext cx="7734300" cy="1245108"/>
          </a:xfrm>
          <a:prstGeom prst="rect">
            <a:avLst/>
          </a:prstGeom>
        </p:spPr>
        <p:txBody>
          <a:bodyPr lIns="0" tIns="0" rIns="0" bIns="0" rtlCol="0" anchor="t">
            <a:spAutoFit/>
          </a:bodyPr>
          <a:lstStyle/>
          <a:p>
            <a:pPr marL="0" lvl="0" indent="0" algn="l">
              <a:lnSpc>
                <a:spcPts val="8136"/>
              </a:lnSpc>
            </a:pPr>
            <a:r>
              <a:rPr lang="en-US" sz="7200" b="1" spc="-252">
                <a:solidFill>
                  <a:srgbClr val="FFFFFF"/>
                </a:solidFill>
                <a:latin typeface="Agrandir Bold"/>
                <a:ea typeface="Agrandir Bold"/>
                <a:cs typeface="Agrandir Bold"/>
                <a:sym typeface="Agrandir Bold"/>
              </a:rPr>
              <a:t>OBJECTIVE</a:t>
            </a:r>
          </a:p>
        </p:txBody>
      </p:sp>
      <p:sp>
        <p:nvSpPr>
          <p:cNvPr id="5" name="TextBox 5"/>
          <p:cNvSpPr txBox="1"/>
          <p:nvPr/>
        </p:nvSpPr>
        <p:spPr>
          <a:xfrm>
            <a:off x="1520353" y="4179570"/>
            <a:ext cx="7512993" cy="1657350"/>
          </a:xfrm>
          <a:prstGeom prst="rect">
            <a:avLst/>
          </a:prstGeom>
        </p:spPr>
        <p:txBody>
          <a:bodyPr lIns="0" tIns="0" rIns="0" bIns="0" rtlCol="0" anchor="t">
            <a:spAutoFit/>
          </a:bodyPr>
          <a:lstStyle/>
          <a:p>
            <a:pPr marL="0" lvl="0" indent="0" algn="l">
              <a:lnSpc>
                <a:spcPts val="3374"/>
              </a:lnSpc>
              <a:spcBef>
                <a:spcPct val="0"/>
              </a:spcBef>
            </a:pPr>
            <a:r>
              <a:rPr lang="en-US" sz="2499" spc="149">
                <a:solidFill>
                  <a:srgbClr val="FFFFFF"/>
                </a:solidFill>
                <a:latin typeface="Montserrat"/>
                <a:ea typeface="Montserrat"/>
                <a:cs typeface="Montserrat"/>
                <a:sym typeface="Montserrat"/>
              </a:rPr>
              <a:t>T</a:t>
            </a:r>
            <a:r>
              <a:rPr lang="en-US" sz="2499" u="none" spc="149">
                <a:solidFill>
                  <a:srgbClr val="FFFFFF"/>
                </a:solidFill>
                <a:latin typeface="Montserrat"/>
                <a:ea typeface="Montserrat"/>
                <a:cs typeface="Montserrat"/>
                <a:sym typeface="Montserrat"/>
              </a:rPr>
              <a:t>o analyze the trends in GDP and population over the years, and identify the key factors that influence GDP and population growth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pic>
        <p:nvPicPr>
          <p:cNvPr id="27" name="Picture 26">
            <a:extLst>
              <a:ext uri="{FF2B5EF4-FFF2-40B4-BE49-F238E27FC236}">
                <a16:creationId xmlns:a16="http://schemas.microsoft.com/office/drawing/2014/main" id="{E2B67590-B248-3787-1B0A-A6AA24F43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028700" y="2040185"/>
            <a:ext cx="16230600" cy="8135229"/>
          </a:xfrm>
          <a:prstGeom prst="rect">
            <a:avLst/>
          </a:prstGeom>
        </p:spPr>
        <p:txBody>
          <a:bodyPr lIns="0" tIns="0" rIns="0" bIns="0" rtlCol="0" anchor="t">
            <a:spAutoFit/>
          </a:bodyPr>
          <a:lstStyle/>
          <a:p>
            <a:pPr algn="l">
              <a:lnSpc>
                <a:spcPts val="4951"/>
              </a:lnSpc>
            </a:pPr>
            <a:r>
              <a:rPr lang="en-US" sz="3194" b="1">
                <a:solidFill>
                  <a:srgbClr val="FFFFFF"/>
                </a:solidFill>
                <a:latin typeface="Montserrat Bold"/>
                <a:ea typeface="Montserrat Bold"/>
                <a:cs typeface="Montserrat Bold"/>
                <a:sym typeface="Montserrat Bold"/>
              </a:rPr>
              <a:t>Country Data Verification:</a:t>
            </a:r>
          </a:p>
          <a:p>
            <a:pPr marL="689697" lvl="1" indent="-344848" algn="ctr">
              <a:lnSpc>
                <a:spcPts val="4951"/>
              </a:lnSpc>
              <a:buFont typeface="Arial"/>
              <a:buChar char="•"/>
            </a:pPr>
            <a:r>
              <a:rPr lang="en-US" sz="3194">
                <a:solidFill>
                  <a:srgbClr val="FFFFFF"/>
                </a:solidFill>
                <a:latin typeface="Montserrat"/>
                <a:ea typeface="Montserrat"/>
                <a:cs typeface="Montserrat"/>
                <a:sym typeface="Montserrat"/>
              </a:rPr>
              <a:t>Used Excel’s online geography feature to verify and validate country data.</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Checked for duplicates and inconsistencies in country names and codes, and cleaned accordingly.</a:t>
            </a:r>
          </a:p>
          <a:p>
            <a:pPr algn="l">
              <a:lnSpc>
                <a:spcPts val="4951"/>
              </a:lnSpc>
            </a:pPr>
            <a:endParaRPr lang="en-US" sz="3194">
              <a:solidFill>
                <a:srgbClr val="FFFFFF"/>
              </a:solidFill>
              <a:latin typeface="Montserrat"/>
              <a:ea typeface="Montserrat"/>
              <a:cs typeface="Montserrat"/>
              <a:sym typeface="Montserrat"/>
            </a:endParaRPr>
          </a:p>
          <a:p>
            <a:pPr algn="l">
              <a:lnSpc>
                <a:spcPts val="4951"/>
              </a:lnSpc>
            </a:pPr>
            <a:r>
              <a:rPr lang="en-US" sz="3194" b="1">
                <a:solidFill>
                  <a:srgbClr val="FFFFFF"/>
                </a:solidFill>
                <a:latin typeface="Montserrat Bold"/>
                <a:ea typeface="Montserrat Bold"/>
                <a:cs typeface="Montserrat Bold"/>
                <a:sym typeface="Montserrat Bold"/>
              </a:rPr>
              <a:t>Combining Data:</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Appended all relevant tables in Excel.</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Ensured uniformity in country naming and coding.</a:t>
            </a:r>
          </a:p>
          <a:p>
            <a:pPr algn="l">
              <a:lnSpc>
                <a:spcPts val="4951"/>
              </a:lnSpc>
            </a:pPr>
            <a:endParaRPr lang="en-US" sz="3194">
              <a:solidFill>
                <a:srgbClr val="FFFFFF"/>
              </a:solidFill>
              <a:latin typeface="Montserrat"/>
              <a:ea typeface="Montserrat"/>
              <a:cs typeface="Montserrat"/>
              <a:sym typeface="Montserrat"/>
            </a:endParaRPr>
          </a:p>
          <a:p>
            <a:pPr algn="l">
              <a:lnSpc>
                <a:spcPts val="4951"/>
              </a:lnSpc>
            </a:pPr>
            <a:r>
              <a:rPr lang="en-US" sz="3194" b="1">
                <a:solidFill>
                  <a:srgbClr val="FFFFFF"/>
                </a:solidFill>
                <a:latin typeface="Montserrat Bold"/>
                <a:ea typeface="Montserrat Bold"/>
                <a:cs typeface="Montserrat Bold"/>
                <a:sym typeface="Montserrat Bold"/>
              </a:rPr>
              <a:t>Import to Power BI:</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Cleaned country data was imported into Power BI.</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Excel and CSV files were imported step-by-step.</a:t>
            </a:r>
          </a:p>
          <a:p>
            <a:pPr algn="ctr">
              <a:lnSpc>
                <a:spcPts val="4951"/>
              </a:lnSpc>
            </a:pPr>
            <a:endParaRPr lang="en-US" sz="3194">
              <a:solidFill>
                <a:srgbClr val="FFFFFF"/>
              </a:solidFill>
              <a:latin typeface="Montserrat"/>
              <a:ea typeface="Montserrat"/>
              <a:cs typeface="Montserrat"/>
              <a:sym typeface="Montserrat"/>
            </a:endParaRPr>
          </a:p>
        </p:txBody>
      </p:sp>
      <p:sp>
        <p:nvSpPr>
          <p:cNvPr id="4" name="TextBox 4"/>
          <p:cNvSpPr txBox="1"/>
          <p:nvPr/>
        </p:nvSpPr>
        <p:spPr>
          <a:xfrm>
            <a:off x="1028700" y="914400"/>
            <a:ext cx="13983075" cy="876300"/>
          </a:xfrm>
          <a:prstGeom prst="rect">
            <a:avLst/>
          </a:prstGeom>
        </p:spPr>
        <p:txBody>
          <a:bodyPr lIns="0" tIns="0" rIns="0" bIns="0" rtlCol="0" anchor="t">
            <a:spAutoFit/>
          </a:bodyPr>
          <a:lstStyle/>
          <a:p>
            <a:pPr marL="0" lvl="0" indent="0" algn="l">
              <a:lnSpc>
                <a:spcPts val="5700"/>
              </a:lnSpc>
              <a:spcBef>
                <a:spcPct val="0"/>
              </a:spcBef>
            </a:pPr>
            <a:r>
              <a:rPr lang="en-US" sz="5000" b="1">
                <a:solidFill>
                  <a:srgbClr val="FFFFFF"/>
                </a:solidFill>
                <a:latin typeface="Agrandir Bold"/>
                <a:ea typeface="Agrandir Bold"/>
                <a:cs typeface="Agrandir Bold"/>
                <a:sym typeface="Agrandir Bold"/>
              </a:rPr>
              <a:t>DATA CLEANING AND PREPARATION STEPS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028700" y="923925"/>
            <a:ext cx="16230600" cy="9392529"/>
          </a:xfrm>
          <a:prstGeom prst="rect">
            <a:avLst/>
          </a:prstGeom>
        </p:spPr>
        <p:txBody>
          <a:bodyPr lIns="0" tIns="0" rIns="0" bIns="0" rtlCol="0" anchor="t">
            <a:spAutoFit/>
          </a:bodyPr>
          <a:lstStyle/>
          <a:p>
            <a:pPr algn="l">
              <a:lnSpc>
                <a:spcPts val="4951"/>
              </a:lnSpc>
            </a:pPr>
            <a:r>
              <a:rPr lang="en-US" sz="3194" b="1">
                <a:solidFill>
                  <a:srgbClr val="FFFFFF"/>
                </a:solidFill>
                <a:latin typeface="Montserrat Bold"/>
                <a:ea typeface="Montserrat Bold"/>
                <a:cs typeface="Montserrat Bold"/>
                <a:sym typeface="Montserrat Bold"/>
              </a:rPr>
              <a:t>Data Cleaning in Power Query:</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Population Table: Removed top 3 empty rows and promoted headers.</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GDP Table: Same cleaning process; replaced nulls (non-independent countries) with zeros.</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Merged GDP and Population tables using country name and code.</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Unpivoted year columns for better filtering and visualization.</a:t>
            </a:r>
          </a:p>
          <a:p>
            <a:pPr algn="l">
              <a:lnSpc>
                <a:spcPts val="4951"/>
              </a:lnSpc>
            </a:pPr>
            <a:endParaRPr lang="en-US" sz="3194">
              <a:solidFill>
                <a:srgbClr val="FFFFFF"/>
              </a:solidFill>
              <a:latin typeface="Montserrat"/>
              <a:ea typeface="Montserrat"/>
              <a:cs typeface="Montserrat"/>
              <a:sym typeface="Montserrat"/>
            </a:endParaRPr>
          </a:p>
          <a:p>
            <a:pPr algn="l">
              <a:lnSpc>
                <a:spcPts val="4951"/>
              </a:lnSpc>
            </a:pPr>
            <a:r>
              <a:rPr lang="en-US" sz="3194" b="1">
                <a:solidFill>
                  <a:srgbClr val="FFFFFF"/>
                </a:solidFill>
                <a:latin typeface="Montserrat Bold"/>
                <a:ea typeface="Montserrat Bold"/>
                <a:cs typeface="Montserrat Bold"/>
                <a:sym typeface="Montserrat Bold"/>
              </a:rPr>
              <a:t>Metadata Integration:</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Merged cleaned country table with metadata to add income group info.</a:t>
            </a:r>
          </a:p>
          <a:p>
            <a:pPr algn="l">
              <a:lnSpc>
                <a:spcPts val="4951"/>
              </a:lnSpc>
            </a:pPr>
            <a:endParaRPr lang="en-US" sz="3194">
              <a:solidFill>
                <a:srgbClr val="FFFFFF"/>
              </a:solidFill>
              <a:latin typeface="Montserrat"/>
              <a:ea typeface="Montserrat"/>
              <a:cs typeface="Montserrat"/>
              <a:sym typeface="Montserrat"/>
            </a:endParaRPr>
          </a:p>
          <a:p>
            <a:pPr algn="l">
              <a:lnSpc>
                <a:spcPts val="4951"/>
              </a:lnSpc>
            </a:pPr>
            <a:r>
              <a:rPr lang="en-US" sz="3194" b="1">
                <a:solidFill>
                  <a:srgbClr val="FFFFFF"/>
                </a:solidFill>
                <a:latin typeface="Montserrat Bold"/>
                <a:ea typeface="Montserrat Bold"/>
                <a:cs typeface="Montserrat Bold"/>
                <a:sym typeface="Montserrat Bold"/>
              </a:rPr>
              <a:t>MySQL Data Import:</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Used Get Data → MySQL Database.</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Entered server name and database name (as shown in the dialog box).</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Logged in using MySQL credentials and connected to database.</a:t>
            </a:r>
          </a:p>
          <a:p>
            <a:pPr algn="ctr">
              <a:lnSpc>
                <a:spcPts val="4951"/>
              </a:lnSpc>
            </a:pPr>
            <a:endParaRPr lang="en-US" sz="3194">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028700" y="923925"/>
            <a:ext cx="16230600" cy="6877929"/>
          </a:xfrm>
          <a:prstGeom prst="rect">
            <a:avLst/>
          </a:prstGeom>
        </p:spPr>
        <p:txBody>
          <a:bodyPr lIns="0" tIns="0" rIns="0" bIns="0" rtlCol="0" anchor="t">
            <a:spAutoFit/>
          </a:bodyPr>
          <a:lstStyle/>
          <a:p>
            <a:pPr algn="l">
              <a:lnSpc>
                <a:spcPts val="4951"/>
              </a:lnSpc>
            </a:pPr>
            <a:r>
              <a:rPr lang="en-US" sz="3194" b="1">
                <a:solidFill>
                  <a:srgbClr val="FFFFFF"/>
                </a:solidFill>
                <a:latin typeface="Montserrat Bold"/>
                <a:ea typeface="Montserrat Bold"/>
                <a:cs typeface="Montserrat Bold"/>
                <a:sym typeface="Montserrat Bold"/>
              </a:rPr>
              <a:t>Final Merging and Filtering:</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Merged MySQL data with cleaned data using an inner join on country name and code.</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Filtered to retain only reliable countries (170 records).</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Disabled “Enable Load” on unnecessary tables to optimize performance.</a:t>
            </a:r>
          </a:p>
          <a:p>
            <a:pPr algn="l">
              <a:lnSpc>
                <a:spcPts val="4951"/>
              </a:lnSpc>
            </a:pPr>
            <a:endParaRPr lang="en-US" sz="3194">
              <a:solidFill>
                <a:srgbClr val="FFFFFF"/>
              </a:solidFill>
              <a:latin typeface="Montserrat"/>
              <a:ea typeface="Montserrat"/>
              <a:cs typeface="Montserrat"/>
              <a:sym typeface="Montserrat"/>
            </a:endParaRPr>
          </a:p>
          <a:p>
            <a:pPr algn="l">
              <a:lnSpc>
                <a:spcPts val="4951"/>
              </a:lnSpc>
            </a:pPr>
            <a:r>
              <a:rPr lang="en-US" sz="3194" b="1">
                <a:solidFill>
                  <a:srgbClr val="FFFFFF"/>
                </a:solidFill>
                <a:latin typeface="Montserrat Bold"/>
                <a:ea typeface="Montserrat Bold"/>
                <a:cs typeface="Montserrat Bold"/>
                <a:sym typeface="Montserrat Bold"/>
              </a:rPr>
              <a:t>Final Steps in Power BI:</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Clicked Close &amp; Apply to load cleaned data.</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In Model view, created one-to-many relationships via country code.</a:t>
            </a:r>
          </a:p>
          <a:p>
            <a:pPr marL="689697" lvl="1" indent="-344848" algn="l">
              <a:lnSpc>
                <a:spcPts val="4951"/>
              </a:lnSpc>
              <a:buFont typeface="Arial"/>
              <a:buChar char="•"/>
            </a:pPr>
            <a:r>
              <a:rPr lang="en-US" sz="3194">
                <a:solidFill>
                  <a:srgbClr val="FFFFFF"/>
                </a:solidFill>
                <a:latin typeface="Montserrat"/>
                <a:ea typeface="Montserrat"/>
                <a:cs typeface="Montserrat"/>
                <a:sym typeface="Montserrat"/>
              </a:rPr>
              <a:t>Set Cross-filter Direction to “Both” for full filtering capabilities.</a:t>
            </a:r>
          </a:p>
          <a:p>
            <a:pPr algn="ctr">
              <a:lnSpc>
                <a:spcPts val="4951"/>
              </a:lnSpc>
            </a:pPr>
            <a:endParaRPr lang="en-US" sz="3194">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D0C96-8B8B-82A8-3761-8304636A28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81910C-54E0-463E-3EB6-FB09D344848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4" name="Picture 3">
            <a:extLst>
              <a:ext uri="{FF2B5EF4-FFF2-40B4-BE49-F238E27FC236}">
                <a16:creationId xmlns:a16="http://schemas.microsoft.com/office/drawing/2014/main" id="{5DE67004-7A88-E8AA-F67F-8CB51E651325}"/>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306964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4" name="Picture 3">
            <a:extLst>
              <a:ext uri="{FF2B5EF4-FFF2-40B4-BE49-F238E27FC236}">
                <a16:creationId xmlns:a16="http://schemas.microsoft.com/office/drawing/2014/main" id="{D7CA8B15-F39F-804D-7475-9DEEAED1BD48}"/>
              </a:ext>
            </a:extLst>
          </p:cNvPr>
          <p:cNvPicPr>
            <a:picLocks noChangeAspect="1"/>
          </p:cNvPicPr>
          <p:nvPr/>
        </p:nvPicPr>
        <p:blipFill>
          <a:blip r:embed="rId3"/>
          <a:stretch>
            <a:fillRect/>
          </a:stretch>
        </p:blipFill>
        <p:spPr>
          <a:xfrm>
            <a:off x="0" y="0"/>
            <a:ext cx="18288000" cy="102869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716</Words>
  <Application>Microsoft Office PowerPoint</Application>
  <PresentationFormat>Custom</PresentationFormat>
  <Paragraphs>58</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Agrandir Medium</vt:lpstr>
      <vt:lpstr>Arial</vt:lpstr>
      <vt:lpstr>Montserrat Bold</vt:lpstr>
      <vt:lpstr>Montserrat</vt:lpstr>
      <vt:lpstr>Calibri</vt:lpstr>
      <vt:lpstr>Agrandir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1 Salary Survey EXCEL &amp; SQL KISHORE VASUDEVAN 11/04/2025 DATA ANALYTICS &amp; DATA SCIENCE FEB 25’</dc:title>
  <cp:lastModifiedBy>Kishore Vasudevan</cp:lastModifiedBy>
  <cp:revision>3</cp:revision>
  <dcterms:created xsi:type="dcterms:W3CDTF">2006-08-16T00:00:00Z</dcterms:created>
  <dcterms:modified xsi:type="dcterms:W3CDTF">2025-05-26T15:41:01Z</dcterms:modified>
  <dc:identifier>DAGojmHu0Yo</dc:identifier>
</cp:coreProperties>
</file>